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E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530" y="96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91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07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9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76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5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9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8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76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70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6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79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3248-B059-462E-9864-34D29E2EA865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D2C2-CBCD-4446-A0F3-11887AB3F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95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B6B9E8-5D91-1452-2B5B-6305409BE235}"/>
              </a:ext>
            </a:extLst>
          </p:cNvPr>
          <p:cNvGrpSpPr/>
          <p:nvPr/>
        </p:nvGrpSpPr>
        <p:grpSpPr>
          <a:xfrm>
            <a:off x="334245" y="190102"/>
            <a:ext cx="2319101" cy="1859921"/>
            <a:chOff x="-297813" y="800845"/>
            <a:chExt cx="2319101" cy="1859921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7D374FB-E69D-0E7D-C8E6-6BF80F9FEBB7}"/>
                </a:ext>
              </a:extLst>
            </p:cNvPr>
            <p:cNvSpPr txBox="1"/>
            <p:nvPr/>
          </p:nvSpPr>
          <p:spPr>
            <a:xfrm>
              <a:off x="-173988" y="924670"/>
              <a:ext cx="1937909" cy="1736096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endParaRPr lang="ja-JP" altLang="en-US" sz="1463" dirty="0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81CA230-0592-3CC4-CE46-3260E09DEFAD}"/>
                </a:ext>
              </a:extLst>
            </p:cNvPr>
            <p:cNvSpPr txBox="1"/>
            <p:nvPr/>
          </p:nvSpPr>
          <p:spPr>
            <a:xfrm>
              <a:off x="-297813" y="800845"/>
              <a:ext cx="1894523" cy="170381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endParaRPr lang="ja-JP" altLang="en-US" sz="1463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A34C421-C3FF-1519-CF1C-413C97D2751D}"/>
                </a:ext>
              </a:extLst>
            </p:cNvPr>
            <p:cNvSpPr txBox="1"/>
            <p:nvPr/>
          </p:nvSpPr>
          <p:spPr>
            <a:xfrm>
              <a:off x="-297813" y="1167924"/>
              <a:ext cx="2319101" cy="84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388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第</a:t>
              </a:r>
              <a:r>
                <a:rPr lang="ja-JP" altLang="en-US" sz="4875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２</a:t>
              </a:r>
              <a:r>
                <a:rPr lang="ja-JP" altLang="en-US" sz="4388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回</a:t>
              </a:r>
            </a:p>
          </p:txBody>
        </p:sp>
      </p:grp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45B303DD-5DB9-619A-8AB8-B03C23CF2F4D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3262297" y="1639375"/>
            <a:ext cx="5716072" cy="4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pPr algn="ctr">
              <a:lnSpc>
                <a:spcPts val="1625"/>
              </a:lnSpc>
            </a:pPr>
            <a:r>
              <a:rPr lang="ja-JP" altLang="en-US" sz="162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幼稚園で体操教室をしてくださっているたかちゃん先生と</a:t>
            </a:r>
            <a:endParaRPr lang="ja-JP" altLang="en-US" sz="853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>
              <a:lnSpc>
                <a:spcPts val="1625"/>
              </a:lnSpc>
            </a:pPr>
            <a:r>
              <a:rPr lang="ja-JP" altLang="en-US" sz="162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一緒に親子でのふれあい遊びを楽しみます！</a:t>
            </a:r>
            <a:endParaRPr lang="ja-JP" altLang="en-US" sz="853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D32BFD59-31F7-96F1-2F67-AC9281B5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07" y="2142112"/>
            <a:ext cx="6677779" cy="69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pPr algn="just"/>
            <a:r>
              <a:rPr lang="ja-JP" altLang="en-US" sz="227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日時：</a:t>
            </a:r>
            <a:r>
              <a:rPr lang="ja-JP" altLang="en-US" sz="3900" kern="100" dirty="0">
                <a:ln w="38100" cap="rnd" cmpd="sng" algn="ctr">
                  <a:solidFill>
                    <a:srgbClr val="262626"/>
                  </a:solidFill>
                  <a:prstDash val="solid"/>
                  <a:bevel/>
                </a:ln>
                <a:solidFill>
                  <a:srgbClr val="595959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５</a:t>
            </a:r>
            <a:r>
              <a:rPr lang="ja-JP" altLang="en-US" sz="162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sz="3900" kern="100" dirty="0">
                <a:ln w="38100" cap="rnd" cmpd="sng" algn="ctr">
                  <a:solidFill>
                    <a:srgbClr val="262626"/>
                  </a:solidFill>
                  <a:prstDash val="solid"/>
                  <a:bevel/>
                </a:ln>
                <a:solidFill>
                  <a:srgbClr val="595959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２７</a:t>
            </a:r>
            <a:r>
              <a:rPr lang="ja-JP" altLang="en-US" sz="162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日</a:t>
            </a:r>
            <a:r>
              <a:rPr lang="en-US" sz="162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62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sz="162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2275" kern="100" dirty="0">
                <a:solidFill>
                  <a:srgbClr val="262626"/>
                </a:solidFill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９：３０～１０：３０</a:t>
            </a:r>
            <a:endParaRPr lang="ja-JP" altLang="en-US" sz="853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2228639-5F29-2881-67BC-BDE018A54228}"/>
              </a:ext>
            </a:extLst>
          </p:cNvPr>
          <p:cNvGrpSpPr/>
          <p:nvPr/>
        </p:nvGrpSpPr>
        <p:grpSpPr>
          <a:xfrm>
            <a:off x="1281506" y="3127453"/>
            <a:ext cx="6426518" cy="2262747"/>
            <a:chOff x="50799" y="-123992"/>
            <a:chExt cx="7912101" cy="2975142"/>
          </a:xfrm>
        </p:grpSpPr>
        <p:sp>
          <p:nvSpPr>
            <p:cNvPr id="11" name="テキスト ボックス 2">
              <a:extLst>
                <a:ext uri="{FF2B5EF4-FFF2-40B4-BE49-F238E27FC236}">
                  <a16:creationId xmlns:a16="http://schemas.microsoft.com/office/drawing/2014/main" id="{02D0B8EB-1776-8612-2F7B-24BB95D45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00" y="-123992"/>
              <a:ext cx="7912100" cy="116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noAutofit/>
            </a:bodyPr>
            <a:lstStyle/>
            <a:p>
              <a:pPr algn="just"/>
              <a:r>
                <a:rPr lang="en-US" sz="1300" kern="100">
                  <a:latin typeface="HG創英角ｺﾞｼｯｸUB" panose="020B0909000000000000" pitchFamily="49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altLang="en-US" sz="853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25B0CE66-96B3-8F19-9117-29CDE90CE68D}"/>
                </a:ext>
              </a:extLst>
            </p:cNvPr>
            <p:cNvGrpSpPr/>
            <p:nvPr/>
          </p:nvGrpSpPr>
          <p:grpSpPr>
            <a:xfrm>
              <a:off x="50799" y="609600"/>
              <a:ext cx="7785395" cy="2241550"/>
              <a:chOff x="-1" y="0"/>
              <a:chExt cx="7785395" cy="2241550"/>
            </a:xfrm>
          </p:grpSpPr>
          <p:sp>
            <p:nvSpPr>
              <p:cNvPr id="13" name="テキスト ボックス 2">
                <a:extLst>
                  <a:ext uri="{FF2B5EF4-FFF2-40B4-BE49-F238E27FC236}">
                    <a16:creationId xmlns:a16="http://schemas.microsoft.com/office/drawing/2014/main" id="{2524FDC5-D1F5-D576-9BCA-59AA1FBB9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" y="431800"/>
                <a:ext cx="5456253" cy="485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4295" tIns="37148" rIns="74295" bIns="37148" anchor="t" anchorCtr="0">
                <a:noAutofit/>
              </a:bodyPr>
              <a:lstStyle/>
              <a:p>
                <a:pPr marL="278606" indent="-278606" algn="just">
                  <a:buClr>
                    <a:srgbClr val="92D050"/>
                  </a:buClr>
                  <a:buFont typeface="HG創英角ｺﾞｼｯｸUB" panose="020B0909000000000000" pitchFamily="49" charset="-128"/>
                  <a:buChar char="◎"/>
                </a:pPr>
                <a:r>
                  <a:rPr lang="ja-JP" alt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費用・・・５００円（当日受付でお支払いください）</a:t>
                </a:r>
                <a:endParaRPr lang="ja-JP" altLang="en-US" sz="853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テキスト ボックス 2">
                <a:extLst>
                  <a:ext uri="{FF2B5EF4-FFF2-40B4-BE49-F238E27FC236}">
                    <a16:creationId xmlns:a16="http://schemas.microsoft.com/office/drawing/2014/main" id="{38565BB7-E6EA-9B65-4E5A-BED32B3439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" y="800099"/>
                <a:ext cx="7785395" cy="562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4295" tIns="37148" rIns="74295" bIns="37148" anchor="t" anchorCtr="0">
                <a:noAutofit/>
              </a:bodyPr>
              <a:lstStyle/>
              <a:p>
                <a:pPr marL="278606" indent="-278606" algn="just">
                  <a:buClr>
                    <a:srgbClr val="92D050"/>
                  </a:buClr>
                  <a:buFont typeface="HG創英角ｺﾞｼｯｸUB" panose="020B0909000000000000" pitchFamily="49" charset="-128"/>
                  <a:buChar char="◎"/>
                </a:pPr>
                <a:r>
                  <a:rPr lang="ja-JP" alt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対象年齢・・・２０２ １</a:t>
                </a:r>
                <a:r>
                  <a:rPr 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.</a:t>
                </a:r>
                <a:r>
                  <a:rPr lang="ja-JP" alt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４</a:t>
                </a:r>
                <a:r>
                  <a:rPr 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.</a:t>
                </a:r>
                <a:r>
                  <a:rPr lang="ja-JP" alt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２～２０２３</a:t>
                </a:r>
                <a:r>
                  <a:rPr 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.</a:t>
                </a:r>
                <a:r>
                  <a:rPr lang="ja-JP" alt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３</a:t>
                </a:r>
                <a:r>
                  <a:rPr 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.</a:t>
                </a:r>
                <a:r>
                  <a:rPr lang="ja-JP" alt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１　生まれのお子様</a:t>
                </a:r>
                <a:endParaRPr lang="ja-JP" altLang="en-US" sz="853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テキスト ボックス 2">
                <a:extLst>
                  <a:ext uri="{FF2B5EF4-FFF2-40B4-BE49-F238E27FC236}">
                    <a16:creationId xmlns:a16="http://schemas.microsoft.com/office/drawing/2014/main" id="{DAB9CBAA-1287-FB1C-5ABF-A2118D6441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032500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4295" tIns="37148" rIns="74295" bIns="37148" anchor="t" anchorCtr="0">
                <a:noAutofit/>
              </a:bodyPr>
              <a:lstStyle/>
              <a:p>
                <a:pPr marL="278606" indent="-278606" algn="just">
                  <a:buClr>
                    <a:srgbClr val="92D050"/>
                  </a:buClr>
                  <a:buFont typeface="HG創英角ｺﾞｼｯｸUB" panose="020B0909000000000000" pitchFamily="49" charset="-128"/>
                  <a:buChar char="◎"/>
                </a:pPr>
                <a:r>
                  <a:rPr lang="ja-JP" alt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場所・・・広島暁の星幼稚園 ２階ホール</a:t>
                </a:r>
                <a:endParaRPr lang="ja-JP" altLang="en-US" sz="853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テキスト ボックス 2">
                <a:extLst>
                  <a:ext uri="{FF2B5EF4-FFF2-40B4-BE49-F238E27FC236}">
                    <a16:creationId xmlns:a16="http://schemas.microsoft.com/office/drawing/2014/main" id="{623ACAA8-CCC5-5F93-01F5-10C879286B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35" y="1268106"/>
                <a:ext cx="7586388" cy="48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4295" tIns="37148" rIns="74295" bIns="37148" anchor="t" anchorCtr="0">
                <a:noAutofit/>
              </a:bodyPr>
              <a:lstStyle/>
              <a:p>
                <a:pPr algn="just"/>
                <a:r>
                  <a:rPr lang="ja-JP" altLang="en-US" sz="1300" kern="100" dirty="0">
                    <a:solidFill>
                      <a:srgbClr val="92D050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★</a:t>
                </a:r>
                <a:r>
                  <a:rPr lang="ja-JP" altLang="en-US" sz="1300" kern="100" dirty="0">
                    <a:solidFill>
                      <a:srgbClr val="00B050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事前申し込み</a:t>
                </a:r>
                <a:r>
                  <a:rPr lang="ja-JP" altLang="en-US" sz="1300" kern="100" dirty="0">
                    <a:solidFill>
                      <a:srgbClr val="262626"/>
                    </a:solidFill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が必要</a:t>
                </a:r>
                <a:r>
                  <a:rPr lang="ja-JP" altLang="en-US" sz="1300" kern="100" dirty="0"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です（こちらの</a:t>
                </a:r>
                <a:r>
                  <a:rPr lang="en-US" altLang="ja-JP" sz="1300" kern="100" dirty="0"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google</a:t>
                </a:r>
                <a:r>
                  <a:rPr lang="ja-JP" altLang="en-US" sz="1300" kern="100" dirty="0">
                    <a:latin typeface="游明朝" panose="02020400000000000000" pitchFamily="18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フォームからお申込みください）</a:t>
                </a:r>
                <a:endParaRPr lang="ja-JP" altLang="en-US" sz="853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テキスト ボックス 2">
                <a:extLst>
                  <a:ext uri="{FF2B5EF4-FFF2-40B4-BE49-F238E27FC236}">
                    <a16:creationId xmlns:a16="http://schemas.microsoft.com/office/drawing/2014/main" id="{5B6721D9-EA03-F8E8-F655-704ABFD22A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2400" y="1752600"/>
                <a:ext cx="4610100" cy="488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4295" tIns="37148" rIns="74295" bIns="37148" anchor="t" anchorCtr="0">
                <a:noAutofit/>
              </a:bodyPr>
              <a:lstStyle/>
              <a:p>
                <a:pPr algn="just"/>
                <a:r>
                  <a:rPr lang="en-US" sz="1625" kern="100">
                    <a:solidFill>
                      <a:srgbClr val="7030A0"/>
                    </a:solidFill>
                    <a:latin typeface="HG創英角ｺﾞｼｯｸUB" panose="020B0909000000000000" pitchFamily="49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853" kern="10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9" name="テキスト ボックス 42">
            <a:extLst>
              <a:ext uri="{FF2B5EF4-FFF2-40B4-BE49-F238E27FC236}">
                <a16:creationId xmlns:a16="http://schemas.microsoft.com/office/drawing/2014/main" id="{35852D1A-F368-CB2A-7DBE-9A5DA0F59468}"/>
              </a:ext>
            </a:extLst>
          </p:cNvPr>
          <p:cNvSpPr txBox="1"/>
          <p:nvPr/>
        </p:nvSpPr>
        <p:spPr>
          <a:xfrm>
            <a:off x="1281506" y="3164801"/>
            <a:ext cx="5796558" cy="57011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8606" indent="-278606" algn="just">
              <a:lnSpc>
                <a:spcPts val="1706"/>
              </a:lnSpc>
              <a:buClr>
                <a:srgbClr val="92D050"/>
              </a:buClr>
              <a:buFont typeface="HGP創英角ｺﾞｼｯｸUB" panose="020B0900000000000000" pitchFamily="50" charset="-128"/>
              <a:buChar char="◎"/>
            </a:pPr>
            <a:r>
              <a:rPr lang="ja-JP" altLang="en-US" sz="1300" kern="100" dirty="0">
                <a:solidFill>
                  <a:srgbClr val="262626"/>
                </a:solidFill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持参物・　・　・運動しやすい室内履き、外靴を入れる袋</a:t>
            </a:r>
            <a:endParaRPr lang="ja-JP" altLang="en-US" sz="853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706"/>
              </a:lnSpc>
            </a:pPr>
            <a:r>
              <a:rPr lang="ja-JP" altLang="en-US" sz="1300" kern="100" dirty="0">
                <a:solidFill>
                  <a:srgbClr val="262626"/>
                </a:solidFill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汗拭き用タオル、お茶</a:t>
            </a:r>
            <a:endParaRPr lang="ja-JP" altLang="en-US" sz="853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3413"/>
              </a:lnSpc>
            </a:pPr>
            <a:r>
              <a:rPr lang="en-US" sz="853" kern="100" dirty="0">
                <a:solidFill>
                  <a:srgbClr val="40404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853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4E8213-755B-8C0D-4845-3D55180E97AA}"/>
              </a:ext>
            </a:extLst>
          </p:cNvPr>
          <p:cNvGrpSpPr/>
          <p:nvPr/>
        </p:nvGrpSpPr>
        <p:grpSpPr>
          <a:xfrm>
            <a:off x="3095086" y="361944"/>
            <a:ext cx="5888490" cy="1379234"/>
            <a:chOff x="3691514" y="919129"/>
            <a:chExt cx="7247372" cy="1566973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A3A10ED3-D899-BF59-59F3-B0B7C972BF1B}"/>
                </a:ext>
              </a:extLst>
            </p:cNvPr>
            <p:cNvSpPr/>
            <p:nvPr/>
          </p:nvSpPr>
          <p:spPr>
            <a:xfrm>
              <a:off x="3691514" y="919129"/>
              <a:ext cx="7247372" cy="1129490"/>
            </a:xfrm>
            <a:prstGeom prst="rect">
              <a:avLst/>
            </a:prstGeom>
            <a:pattFill prst="wdDnDiag">
              <a:fgClr>
                <a:srgbClr val="ACEC56"/>
              </a:fgClr>
              <a:bgClr>
                <a:schemeClr val="bg1"/>
              </a:bgClr>
            </a:patt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 dirty="0"/>
            </a:p>
          </p:txBody>
        </p:sp>
        <p:sp>
          <p:nvSpPr>
            <p:cNvPr id="18" name="テキスト ボックス 1">
              <a:extLst>
                <a:ext uri="{FF2B5EF4-FFF2-40B4-BE49-F238E27FC236}">
                  <a16:creationId xmlns:a16="http://schemas.microsoft.com/office/drawing/2014/main" id="{A92299C1-B99B-A5D1-85BB-E3E435E39AC2}"/>
                </a:ext>
              </a:extLst>
            </p:cNvPr>
            <p:cNvSpPr txBox="1"/>
            <p:nvPr/>
          </p:nvSpPr>
          <p:spPr>
            <a:xfrm>
              <a:off x="3897312" y="1008457"/>
              <a:ext cx="6835775" cy="147764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74295" tIns="37148" rIns="74295" bIns="3714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309563" algn="just">
                <a:lnSpc>
                  <a:spcPts val="2844"/>
                </a:lnSpc>
              </a:pPr>
              <a:r>
                <a:rPr lang="ja-JP" altLang="en-US" sz="2438" kern="100" dirty="0">
                  <a:solidFill>
                    <a:srgbClr val="262626"/>
                  </a:solidFill>
                  <a:latin typeface="游明朝" panose="02020400000000000000" pitchFamily="18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たかちゃん先生と一緒に</a:t>
              </a:r>
              <a:endParaRPr lang="ja-JP" altLang="en-US" sz="853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indent="2166938" algn="just">
                <a:lnSpc>
                  <a:spcPts val="2844"/>
                </a:lnSpc>
              </a:pPr>
              <a:r>
                <a:rPr lang="ja-JP" altLang="en-US" sz="2438" kern="100" dirty="0">
                  <a:solidFill>
                    <a:srgbClr val="262626"/>
                  </a:solidFill>
                  <a:latin typeface="游明朝" panose="02020400000000000000" pitchFamily="18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体を動かして遊ぼう！</a:t>
              </a:r>
              <a:endParaRPr lang="ja-JP" altLang="en-US" sz="853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en-US" sz="2438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altLang="en-US" sz="853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en-US" sz="2438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altLang="en-US" sz="853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05960E4-95E2-D8F1-0AAC-CA84B405508E}"/>
              </a:ext>
            </a:extLst>
          </p:cNvPr>
          <p:cNvGrpSpPr/>
          <p:nvPr/>
        </p:nvGrpSpPr>
        <p:grpSpPr>
          <a:xfrm>
            <a:off x="6640311" y="5839796"/>
            <a:ext cx="3101300" cy="922913"/>
            <a:chOff x="6811347" y="5285186"/>
            <a:chExt cx="3101300" cy="922913"/>
          </a:xfrm>
        </p:grpSpPr>
        <p:sp>
          <p:nvSpPr>
            <p:cNvPr id="20" name="Text Box 5">
              <a:extLst>
                <a:ext uri="{FF2B5EF4-FFF2-40B4-BE49-F238E27FC236}">
                  <a16:creationId xmlns:a16="http://schemas.microsoft.com/office/drawing/2014/main" id="{BCFC5DE0-4705-6408-B845-E8ACEB719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1519" y="5285186"/>
              <a:ext cx="1984812" cy="36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0365" tIns="7223" rIns="60365" bIns="7223" anchor="t" anchorCtr="0" upright="1">
              <a:noAutofit/>
            </a:bodyPr>
            <a:lstStyle/>
            <a:p>
              <a:pPr algn="just"/>
              <a:r>
                <a:rPr lang="ja-JP" altLang="en-US" sz="1788" b="1" kern="10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広島暁の星幼稚園</a:t>
              </a:r>
              <a:endParaRPr lang="ja-JP" altLang="en-US" sz="853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40">
              <a:extLst>
                <a:ext uri="{FF2B5EF4-FFF2-40B4-BE49-F238E27FC236}">
                  <a16:creationId xmlns:a16="http://schemas.microsoft.com/office/drawing/2014/main" id="{4CFF5C00-0529-6AFA-4DBE-ADEB3F823CEA}"/>
                </a:ext>
              </a:extLst>
            </p:cNvPr>
            <p:cNvSpPr txBox="1"/>
            <p:nvPr/>
          </p:nvSpPr>
          <p:spPr>
            <a:xfrm>
              <a:off x="6811347" y="5577107"/>
              <a:ext cx="3101300" cy="63099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74295" tIns="37148" rIns="74295" bIns="3714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ja-JP" altLang="en-US" sz="1300" b="1" kern="100" dirty="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ＴＥＬ　</a:t>
              </a:r>
              <a:r>
                <a:rPr lang="ja-JP" altLang="en-US" sz="1950" b="1" kern="100" dirty="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（０８２）２３１</a:t>
              </a:r>
              <a:r>
                <a:rPr lang="en-US" altLang="ja-JP" sz="1950" b="1" kern="100" dirty="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―</a:t>
              </a:r>
              <a:r>
                <a:rPr lang="ja-JP" altLang="en-US" sz="1950" b="1" kern="100" dirty="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４５８２</a:t>
              </a:r>
              <a:endParaRPr lang="ja-JP" altLang="en-US" sz="853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en-US" sz="853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altLang="en-US" sz="853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EA244FA-13C9-C399-5C44-3DA0158D805C}"/>
              </a:ext>
            </a:extLst>
          </p:cNvPr>
          <p:cNvGrpSpPr>
            <a:grpSpLocks/>
          </p:cNvGrpSpPr>
          <p:nvPr/>
        </p:nvGrpSpPr>
        <p:grpSpPr bwMode="auto">
          <a:xfrm>
            <a:off x="7585733" y="4991942"/>
            <a:ext cx="1518920" cy="789385"/>
            <a:chOff x="567" y="567"/>
            <a:chExt cx="2944" cy="1530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EF58AAE7-CB3C-8E37-7C12-40F9B2667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2" y="567"/>
              <a:ext cx="1529" cy="1509"/>
              <a:chOff x="898717" y="184"/>
              <a:chExt cx="970983" cy="957583"/>
            </a:xfrm>
          </p:grpSpPr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F32AEA15-F2AC-BC0E-5D39-811CFAF090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945" t="20766" r="10648" b="27708"/>
              <a:stretch>
                <a:fillRect/>
              </a:stretch>
            </p:blipFill>
            <p:spPr bwMode="auto">
              <a:xfrm>
                <a:off x="898717" y="184"/>
                <a:ext cx="970983" cy="763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テキスト ボックス 1">
                <a:extLst>
                  <a:ext uri="{FF2B5EF4-FFF2-40B4-BE49-F238E27FC236}">
                    <a16:creationId xmlns:a16="http://schemas.microsoft.com/office/drawing/2014/main" id="{AF4ADAE9-805F-66AA-8193-22FDE3861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1117" y="696242"/>
                <a:ext cx="827463" cy="261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4295" tIns="37148" rIns="74295" bIns="37148" anchor="t" anchorCtr="0" upright="1">
                <a:spAutoFit/>
              </a:bodyPr>
              <a:lstStyle/>
              <a:p>
                <a:pPr algn="just"/>
                <a:r>
                  <a:rPr lang="en-US" sz="894">
                    <a:solidFill>
                      <a:srgbClr val="000000"/>
                    </a:solidFill>
                    <a:latin typeface="UD デジタル 教科書体 N-R" panose="02020400000000000000" pitchFamily="17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Instagram</a:t>
                </a:r>
                <a:endParaRPr lang="ja-JP" altLang="en-US" sz="853" kern="10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593FA510-41F4-B673-711F-4C53C44061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" y="567"/>
              <a:ext cx="1327" cy="1530"/>
              <a:chOff x="0" y="0"/>
              <a:chExt cx="842610" cy="971196"/>
            </a:xfrm>
          </p:grpSpPr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4E851F1C-0789-D00E-2908-9D40FB701A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30" b="22833"/>
              <a:stretch>
                <a:fillRect/>
              </a:stretch>
            </p:blipFill>
            <p:spPr bwMode="auto">
              <a:xfrm>
                <a:off x="0" y="0"/>
                <a:ext cx="842610" cy="811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テキスト ボックス 35">
                <a:extLst>
                  <a:ext uri="{FF2B5EF4-FFF2-40B4-BE49-F238E27FC236}">
                    <a16:creationId xmlns:a16="http://schemas.microsoft.com/office/drawing/2014/main" id="{BB760028-FB27-4C2F-CDD1-6234896C5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135" y="709607"/>
                <a:ext cx="356220" cy="261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4295" tIns="37148" rIns="74295" bIns="37148" anchor="t" anchorCtr="0" upright="1">
                <a:spAutoFit/>
              </a:bodyPr>
              <a:lstStyle/>
              <a:p>
                <a:pPr algn="just"/>
                <a:r>
                  <a:rPr lang="en-US" sz="894">
                    <a:solidFill>
                      <a:srgbClr val="000000"/>
                    </a:solidFill>
                    <a:latin typeface="UD デジタル 教科書体 N-R" panose="02020400000000000000" pitchFamily="17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HP</a:t>
                </a:r>
                <a:endParaRPr lang="ja-JP" altLang="en-US" sz="853" kern="10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0" name="吹き出し: 円形 29">
            <a:extLst>
              <a:ext uri="{FF2B5EF4-FFF2-40B4-BE49-F238E27FC236}">
                <a16:creationId xmlns:a16="http://schemas.microsoft.com/office/drawing/2014/main" id="{37864758-1666-0357-EFC3-B62799D19450}"/>
              </a:ext>
            </a:extLst>
          </p:cNvPr>
          <p:cNvSpPr/>
          <p:nvPr/>
        </p:nvSpPr>
        <p:spPr>
          <a:xfrm>
            <a:off x="5756356" y="3387532"/>
            <a:ext cx="3779975" cy="646061"/>
          </a:xfrm>
          <a:prstGeom prst="wedgeEllipseCallout">
            <a:avLst>
              <a:gd name="adj1" fmla="val -61809"/>
              <a:gd name="adj2" fmla="val -23271"/>
            </a:avLst>
          </a:prstGeom>
          <a:pattFill prst="pct90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94B8A16-25D9-BD93-6991-B83E5B8C0CD4}"/>
              </a:ext>
            </a:extLst>
          </p:cNvPr>
          <p:cNvSpPr txBox="1"/>
          <p:nvPr/>
        </p:nvSpPr>
        <p:spPr>
          <a:xfrm>
            <a:off x="6464600" y="3543301"/>
            <a:ext cx="291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動きやすい服装でお越しください！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12E2045-E44D-A3A7-A0DE-1812518830EA}"/>
              </a:ext>
            </a:extLst>
          </p:cNvPr>
          <p:cNvSpPr txBox="1"/>
          <p:nvPr/>
        </p:nvSpPr>
        <p:spPr>
          <a:xfrm>
            <a:off x="6412331" y="2816590"/>
            <a:ext cx="4957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800" kern="100" dirty="0">
                <a:solidFill>
                  <a:srgbClr val="262626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（受付９</a:t>
            </a:r>
            <a:r>
              <a:rPr lang="en-US" altLang="ja-JP" sz="1800" kern="100" dirty="0">
                <a:solidFill>
                  <a:srgbClr val="262626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:</a:t>
            </a:r>
            <a:r>
              <a:rPr lang="ja-JP" altLang="ja-JP" sz="1800" kern="100" dirty="0">
                <a:solidFill>
                  <a:srgbClr val="262626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１５～９：３０）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E114B2FE-27AF-5172-5F49-9E10873BC9CF}"/>
              </a:ext>
            </a:extLst>
          </p:cNvPr>
          <p:cNvGrpSpPr/>
          <p:nvPr/>
        </p:nvGrpSpPr>
        <p:grpSpPr>
          <a:xfrm>
            <a:off x="4885577" y="5247972"/>
            <a:ext cx="1309577" cy="1261543"/>
            <a:chOff x="4508580" y="5247972"/>
            <a:chExt cx="1309577" cy="1261543"/>
          </a:xfrm>
        </p:grpSpPr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FCA91E6A-DEF0-5D0D-E019-B753F79F48FF}"/>
                </a:ext>
              </a:extLst>
            </p:cNvPr>
            <p:cNvGrpSpPr/>
            <p:nvPr/>
          </p:nvGrpSpPr>
          <p:grpSpPr>
            <a:xfrm>
              <a:off x="4508580" y="5247972"/>
              <a:ext cx="1309577" cy="1261543"/>
              <a:chOff x="-297813" y="800845"/>
              <a:chExt cx="2061734" cy="1859921"/>
            </a:xfrm>
          </p:grpSpPr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D8DE5A8-B7F3-B64B-50CF-281E8971E211}"/>
                  </a:ext>
                </a:extLst>
              </p:cNvPr>
              <p:cNvSpPr txBox="1"/>
              <p:nvPr/>
            </p:nvSpPr>
            <p:spPr>
              <a:xfrm>
                <a:off x="-173988" y="924670"/>
                <a:ext cx="1937909" cy="1736096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ja-JP" altLang="en-US" sz="1463" dirty="0"/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A6F1990-F2AD-1C3A-7075-73F761CD2239}"/>
                  </a:ext>
                </a:extLst>
              </p:cNvPr>
              <p:cNvSpPr txBox="1"/>
              <p:nvPr/>
            </p:nvSpPr>
            <p:spPr>
              <a:xfrm>
                <a:off x="-297813" y="800845"/>
                <a:ext cx="1894523" cy="170381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endParaRPr lang="ja-JP" altLang="en-US" sz="1463" dirty="0"/>
              </a:p>
            </p:txBody>
          </p:sp>
        </p:grpSp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580A0FBD-A1E4-E484-451D-3B7AE3597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88637" y="5388845"/>
              <a:ext cx="846990" cy="846990"/>
            </a:xfrm>
            <a:prstGeom prst="rect">
              <a:avLst/>
            </a:prstGeom>
          </p:spPr>
        </p:pic>
      </p:grpSp>
      <p:pic>
        <p:nvPicPr>
          <p:cNvPr id="43" name="図 42" descr="挿絵, 部屋 が含まれている画像&#10;&#10;自動的に生成された説明">
            <a:extLst>
              <a:ext uri="{FF2B5EF4-FFF2-40B4-BE49-F238E27FC236}">
                <a16:creationId xmlns:a16="http://schemas.microsoft.com/office/drawing/2014/main" id="{B8348570-F019-5738-5888-3DF18012B3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7" y="5105921"/>
            <a:ext cx="1346753" cy="1321411"/>
          </a:xfrm>
          <a:prstGeom prst="rect">
            <a:avLst/>
          </a:prstGeom>
        </p:spPr>
      </p:pic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0B5C6C5B-C3F1-80F3-B5FA-F518D5DCAE6B}"/>
              </a:ext>
            </a:extLst>
          </p:cNvPr>
          <p:cNvGrpSpPr/>
          <p:nvPr/>
        </p:nvGrpSpPr>
        <p:grpSpPr>
          <a:xfrm>
            <a:off x="2385915" y="5566333"/>
            <a:ext cx="569578" cy="600674"/>
            <a:chOff x="3551760" y="6009679"/>
            <a:chExt cx="751590" cy="775595"/>
          </a:xfrm>
        </p:grpSpPr>
        <p:sp>
          <p:nvSpPr>
            <p:cNvPr id="44" name="二等辺三角形 43">
              <a:extLst>
                <a:ext uri="{FF2B5EF4-FFF2-40B4-BE49-F238E27FC236}">
                  <a16:creationId xmlns:a16="http://schemas.microsoft.com/office/drawing/2014/main" id="{30A60CB6-F95E-2CF7-42B7-14F14CB83EA3}"/>
                </a:ext>
              </a:extLst>
            </p:cNvPr>
            <p:cNvSpPr/>
            <p:nvPr/>
          </p:nvSpPr>
          <p:spPr>
            <a:xfrm rot="5400000">
              <a:off x="3570292" y="6052215"/>
              <a:ext cx="717845" cy="748270"/>
            </a:xfrm>
            <a:prstGeom prst="triangle">
              <a:avLst>
                <a:gd name="adj" fmla="val 485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:a16="http://schemas.microsoft.com/office/drawing/2014/main" id="{E24AEF33-F3DD-039D-CE37-89D9930CE22B}"/>
                </a:ext>
              </a:extLst>
            </p:cNvPr>
            <p:cNvSpPr/>
            <p:nvPr/>
          </p:nvSpPr>
          <p:spPr>
            <a:xfrm rot="5400000">
              <a:off x="3272609" y="6288830"/>
              <a:ext cx="775595" cy="217293"/>
            </a:xfrm>
            <a:prstGeom prst="triangle">
              <a:avLst>
                <a:gd name="adj" fmla="val 550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BBE0404-1ED3-FF56-5145-15E971085BFB}"/>
              </a:ext>
            </a:extLst>
          </p:cNvPr>
          <p:cNvGrpSpPr/>
          <p:nvPr/>
        </p:nvGrpSpPr>
        <p:grpSpPr>
          <a:xfrm>
            <a:off x="3161514" y="5557639"/>
            <a:ext cx="569578" cy="600674"/>
            <a:chOff x="3551760" y="6009679"/>
            <a:chExt cx="751590" cy="775595"/>
          </a:xfrm>
        </p:grpSpPr>
        <p:sp>
          <p:nvSpPr>
            <p:cNvPr id="56" name="二等辺三角形 55">
              <a:extLst>
                <a:ext uri="{FF2B5EF4-FFF2-40B4-BE49-F238E27FC236}">
                  <a16:creationId xmlns:a16="http://schemas.microsoft.com/office/drawing/2014/main" id="{8A5734E0-804E-A88F-4EEF-CE1BA6E50237}"/>
                </a:ext>
              </a:extLst>
            </p:cNvPr>
            <p:cNvSpPr/>
            <p:nvPr/>
          </p:nvSpPr>
          <p:spPr>
            <a:xfrm rot="5400000">
              <a:off x="3570292" y="6052215"/>
              <a:ext cx="717845" cy="748270"/>
            </a:xfrm>
            <a:prstGeom prst="triangle">
              <a:avLst>
                <a:gd name="adj" fmla="val 485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二等辺三角形 56">
              <a:extLst>
                <a:ext uri="{FF2B5EF4-FFF2-40B4-BE49-F238E27FC236}">
                  <a16:creationId xmlns:a16="http://schemas.microsoft.com/office/drawing/2014/main" id="{F5EC78D5-2C02-D0CB-7F26-6DE0FE1BD1D9}"/>
                </a:ext>
              </a:extLst>
            </p:cNvPr>
            <p:cNvSpPr/>
            <p:nvPr/>
          </p:nvSpPr>
          <p:spPr>
            <a:xfrm rot="5400000">
              <a:off x="3272609" y="6288830"/>
              <a:ext cx="775595" cy="217293"/>
            </a:xfrm>
            <a:prstGeom prst="triangle">
              <a:avLst>
                <a:gd name="adj" fmla="val 550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098061B1-14D7-D3CE-C6D3-57E516AF1126}"/>
              </a:ext>
            </a:extLst>
          </p:cNvPr>
          <p:cNvGrpSpPr/>
          <p:nvPr/>
        </p:nvGrpSpPr>
        <p:grpSpPr>
          <a:xfrm>
            <a:off x="4026898" y="5562201"/>
            <a:ext cx="569578" cy="600674"/>
            <a:chOff x="3551760" y="6009679"/>
            <a:chExt cx="751590" cy="775595"/>
          </a:xfrm>
        </p:grpSpPr>
        <p:sp>
          <p:nvSpPr>
            <p:cNvPr id="59" name="二等辺三角形 58">
              <a:extLst>
                <a:ext uri="{FF2B5EF4-FFF2-40B4-BE49-F238E27FC236}">
                  <a16:creationId xmlns:a16="http://schemas.microsoft.com/office/drawing/2014/main" id="{72F8E0EF-1137-070A-F562-BD3DDCA64E6F}"/>
                </a:ext>
              </a:extLst>
            </p:cNvPr>
            <p:cNvSpPr/>
            <p:nvPr/>
          </p:nvSpPr>
          <p:spPr>
            <a:xfrm rot="5400000">
              <a:off x="3570292" y="6052215"/>
              <a:ext cx="717845" cy="748270"/>
            </a:xfrm>
            <a:prstGeom prst="triangle">
              <a:avLst>
                <a:gd name="adj" fmla="val 485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二等辺三角形 59">
              <a:extLst>
                <a:ext uri="{FF2B5EF4-FFF2-40B4-BE49-F238E27FC236}">
                  <a16:creationId xmlns:a16="http://schemas.microsoft.com/office/drawing/2014/main" id="{0E8C002A-8842-68CE-4911-24D30CFCB7DA}"/>
                </a:ext>
              </a:extLst>
            </p:cNvPr>
            <p:cNvSpPr/>
            <p:nvPr/>
          </p:nvSpPr>
          <p:spPr>
            <a:xfrm rot="5400000">
              <a:off x="3272609" y="6288830"/>
              <a:ext cx="775595" cy="217293"/>
            </a:xfrm>
            <a:prstGeom prst="triangle">
              <a:avLst>
                <a:gd name="adj" fmla="val 550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547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72</TotalTime>
  <Words>155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HGSｺﾞｼｯｸE</vt:lpstr>
      <vt:lpstr>HG創英角ｺﾞｼｯｸUB</vt:lpstr>
      <vt:lpstr>UD デジタル 教科書体 N-R</vt:lpstr>
      <vt:lpstr>游明朝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shinboai-akenohoshi-fmv@outlook.jp</dc:creator>
  <cp:lastModifiedBy>幼稚園 広島信望愛</cp:lastModifiedBy>
  <cp:revision>4</cp:revision>
  <dcterms:created xsi:type="dcterms:W3CDTF">2024-04-10T08:12:51Z</dcterms:created>
  <dcterms:modified xsi:type="dcterms:W3CDTF">2024-04-16T00:48:49Z</dcterms:modified>
</cp:coreProperties>
</file>